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8"/>
  </p:notesMasterIdLst>
  <p:sldIdLst>
    <p:sldId id="483" r:id="rId3"/>
    <p:sldId id="472" r:id="rId4"/>
    <p:sldId id="484" r:id="rId5"/>
    <p:sldId id="491" r:id="rId6"/>
    <p:sldId id="475" r:id="rId7"/>
    <p:sldId id="485" r:id="rId8"/>
    <p:sldId id="476" r:id="rId9"/>
    <p:sldId id="498" r:id="rId10"/>
    <p:sldId id="499" r:id="rId11"/>
    <p:sldId id="500" r:id="rId12"/>
    <p:sldId id="486" r:id="rId13"/>
    <p:sldId id="501" r:id="rId14"/>
    <p:sldId id="474" r:id="rId15"/>
    <p:sldId id="478" r:id="rId16"/>
    <p:sldId id="492" r:id="rId17"/>
    <p:sldId id="479" r:id="rId18"/>
    <p:sldId id="493" r:id="rId19"/>
    <p:sldId id="494" r:id="rId20"/>
    <p:sldId id="489" r:id="rId21"/>
    <p:sldId id="480" r:id="rId22"/>
    <p:sldId id="497" r:id="rId23"/>
    <p:sldId id="481" r:id="rId24"/>
    <p:sldId id="495" r:id="rId25"/>
    <p:sldId id="487" r:id="rId26"/>
    <p:sldId id="27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Roboto Slab"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04-11-2022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11/4/2022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11/4/2022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5455/ijlr.2017041511523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646331"/>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53460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8" y="3188842"/>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1" y="1895061"/>
            <a:ext cx="5279524" cy="3048467"/>
          </a:xfrm>
          <a:prstGeom prst="rect">
            <a:avLst/>
          </a:prstGeom>
        </p:spPr>
      </p:pic>
    </p:spTree>
    <p:extLst>
      <p:ext uri="{BB962C8B-B14F-4D97-AF65-F5344CB8AC3E}">
        <p14:creationId xmlns:p14="http://schemas.microsoft.com/office/powerpoint/2010/main" val="208912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97031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RF would be 2*.78/2*.22=3.5:1 if difference in consecutive day close price for HDFC stock is only 2.0.for higher difference reward to risk ratio would be higher.</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341632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For a stop loss of 2.0 reward to risk ratio for RF would be 2*.67/2*.33=2.03:1 if difference in consecutive day close price for HDFC stock is only 2.0.for higher difference reward to risk ratio would be higher.</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5861797"/>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562289" y="1457668"/>
            <a:ext cx="11067421" cy="4912179"/>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Aaron Patrick. (2020). </a:t>
            </a:r>
            <a:r>
              <a:rPr lang="en-IN" sz="1000" i="1" dirty="0">
                <a:effectLst/>
                <a:latin typeface="Times New Roman" panose="02020603050405020304" pitchFamily="18" charset="0"/>
                <a:ea typeface="Times New Roman" panose="02020603050405020304" pitchFamily="18" charset="0"/>
              </a:rPr>
              <a:t>HDFC Bank Fundamental Analysis and Future Outlook</a:t>
            </a:r>
            <a:r>
              <a:rPr lang="en-IN" sz="10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000" i="1" dirty="0">
                <a:effectLst/>
                <a:latin typeface="Times New Roman" panose="02020603050405020304" pitchFamily="18" charset="0"/>
                <a:ea typeface="Times New Roman" panose="02020603050405020304" pitchFamily="18" charset="0"/>
              </a:rPr>
              <a:t>Digital Commons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11</a:t>
            </a:r>
            <a:r>
              <a:rPr lang="en-IN" sz="1000" dirty="0">
                <a:effectLst/>
                <a:latin typeface="Times New Roman" panose="02020603050405020304" pitchFamily="18" charset="0"/>
                <a:ea typeface="Times New Roman" panose="02020603050405020304" pitchFamily="18" charset="0"/>
              </a:rPr>
              <a:t>(2), 16–36.</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0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December</a:t>
            </a:r>
            <a:r>
              <a:rPr lang="en-IN" sz="1000" dirty="0">
                <a:effectLst/>
                <a:latin typeface="Times New Roman" panose="02020603050405020304" pitchFamily="18" charset="0"/>
                <a:ea typeface="Times New Roman" panose="02020603050405020304" pitchFamily="18" charset="0"/>
              </a:rPr>
              <a:t>. https://doi.org/10.1109/ICSCT53883.2021.9642681</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Cornellius Yudha Wijaya. (2021). </a:t>
            </a:r>
            <a:r>
              <a:rPr lang="en-IN" sz="1000" i="1" dirty="0">
                <a:effectLst/>
                <a:latin typeface="Times New Roman" panose="02020603050405020304" pitchFamily="18" charset="0"/>
                <a:ea typeface="Times New Roman" panose="02020603050405020304" pitchFamily="18" charset="0"/>
              </a:rPr>
              <a:t>CRISP-DM Methodology For Your First Data Science Project</a:t>
            </a:r>
            <a:r>
              <a:rPr lang="en-IN" sz="10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0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5</a:t>
            </a:r>
            <a:r>
              <a:rPr lang="en-IN" sz="1000" dirty="0">
                <a:effectLst/>
                <a:latin typeface="Times New Roman" panose="02020603050405020304" pitchFamily="18" charset="0"/>
                <a:ea typeface="Times New Roman" panose="02020603050405020304" pitchFamily="18" charset="0"/>
              </a:rPr>
              <a:t>. https://doi.org/10.1109/SSCI50451.2021.9660134</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Jierula, A., Wang, S., &amp; Oh, T. (2021). </a:t>
            </a:r>
            <a:r>
              <a:rPr lang="en-IN" sz="10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Emission Data</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0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12</a:t>
            </a:r>
            <a:r>
              <a:rPr lang="en-IN" sz="1000" dirty="0">
                <a:effectLst/>
                <a:latin typeface="Times New Roman" panose="02020603050405020304" pitchFamily="18" charset="0"/>
                <a:ea typeface="Times New Roman" panose="02020603050405020304" pitchFamily="18" charset="0"/>
              </a:rPr>
              <a:t>(6), 333–338. </a:t>
            </a:r>
            <a:r>
              <a:rPr lang="en-IN" sz="1000" dirty="0">
                <a:effectLst/>
                <a:latin typeface="Times New Roman" panose="02020603050405020304" pitchFamily="18" charset="0"/>
                <a:ea typeface="Times New Roman" panose="02020603050405020304" pitchFamily="18" charset="0"/>
                <a:hlinkClick r:id="rId2"/>
              </a:rPr>
              <a:t>https://doi.org/10.5455/ijlr.20170415115235</a:t>
            </a:r>
            <a:endParaRPr lang="en-IN"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moneycontrol. (n.d.). </a:t>
            </a:r>
            <a:r>
              <a:rPr lang="en-IN" sz="1000" i="1" dirty="0">
                <a:effectLst/>
                <a:latin typeface="Times New Roman" panose="02020603050405020304" pitchFamily="18" charset="0"/>
                <a:ea typeface="Times New Roman" panose="02020603050405020304" pitchFamily="18" charset="0"/>
              </a:rPr>
              <a:t>HDFC Bank Ltd.TECHNICALS</a:t>
            </a:r>
            <a:r>
              <a:rPr lang="en-IN" sz="1000" dirty="0">
                <a:effectLst/>
                <a:latin typeface="Times New Roman" panose="02020603050405020304" pitchFamily="18" charset="0"/>
                <a:ea typeface="Times New Roman" panose="02020603050405020304" pitchFamily="18" charset="0"/>
              </a:rPr>
              <a:t>. https://www.moneycontrol.com/technical-analysis/hdfcbank/HDF01/weekly</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000" i="1" dirty="0">
                <a:effectLst/>
                <a:latin typeface="Times New Roman" panose="02020603050405020304" pitchFamily="18" charset="0"/>
                <a:ea typeface="Times New Roman" panose="02020603050405020304" pitchFamily="18" charset="0"/>
              </a:rPr>
              <a:t>Electronics (Switzerland)</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10</a:t>
            </a:r>
            <a:r>
              <a:rPr lang="en-IN" sz="1000" dirty="0">
                <a:effectLst/>
                <a:latin typeface="Times New Roman" panose="02020603050405020304" pitchFamily="18" charset="0"/>
                <a:ea typeface="Times New Roman" panose="02020603050405020304" pitchFamily="18" charset="0"/>
              </a:rPr>
              <a:t>(21). https://doi.org/10.3390/electronics10212717</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Series, I. (2021). Machine Learning Algorithms and Applications. In </a:t>
            </a:r>
            <a:r>
              <a:rPr lang="en-IN" sz="1000" i="1" dirty="0">
                <a:effectLst/>
                <a:latin typeface="Times New Roman" panose="02020603050405020304" pitchFamily="18" charset="0"/>
                <a:ea typeface="Times New Roman" panose="02020603050405020304" pitchFamily="18" charset="0"/>
              </a:rPr>
              <a:t>Machine Learning Algorithms and Applications</a:t>
            </a:r>
            <a:r>
              <a:rPr lang="en-IN" sz="1000" dirty="0">
                <a:effectLst/>
                <a:latin typeface="Times New Roman" panose="02020603050405020304" pitchFamily="18" charset="0"/>
                <a:ea typeface="Times New Roman" panose="02020603050405020304" pitchFamily="18" charset="0"/>
              </a:rPr>
              <a:t> (Vol. 7). https://doi.org/10.1002/9781119769262</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000" i="1" dirty="0">
                <a:effectLst/>
                <a:latin typeface="Times New Roman" panose="02020603050405020304" pitchFamily="18" charset="0"/>
                <a:ea typeface="Times New Roman" panose="02020603050405020304" pitchFamily="18" charset="0"/>
              </a:rPr>
              <a:t>International Journal of Financial Studies</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7</a:t>
            </a:r>
            <a:r>
              <a:rPr lang="en-IN" sz="1000" dirty="0">
                <a:effectLst/>
                <a:latin typeface="Times New Roman" panose="02020603050405020304" pitchFamily="18" charset="0"/>
                <a:ea typeface="Times New Roman" panose="02020603050405020304" pitchFamily="18" charset="0"/>
              </a:rPr>
              <a:t>(3). https://doi.org/10.3390/ijfs7020026</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Sonkiya, P., Bajpai, V., &amp; Bansal, A. (2021). </a:t>
            </a:r>
            <a:r>
              <a:rPr lang="en-IN" sz="1000" i="1" dirty="0">
                <a:effectLst/>
                <a:latin typeface="Times New Roman" panose="02020603050405020304" pitchFamily="18" charset="0"/>
                <a:ea typeface="Times New Roman" panose="02020603050405020304" pitchFamily="18" charset="0"/>
              </a:rPr>
              <a:t>Stock price prediction using BERT and GAN</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6</a:t>
            </a:r>
            <a:r>
              <a:rPr lang="en-IN" sz="1000" dirty="0">
                <a:effectLst/>
                <a:latin typeface="Times New Roman" panose="02020603050405020304" pitchFamily="18" charset="0"/>
                <a:ea typeface="Times New Roman" panose="02020603050405020304" pitchFamily="18" charset="0"/>
              </a:rPr>
              <a:t>. http://arxiv.org/abs/2107.09055</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Vreeken, J., &amp; Yamanishi, K. (2019). </a:t>
            </a:r>
            <a:r>
              <a:rPr lang="en-IN" sz="10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000" dirty="0">
                <a:effectLst/>
                <a:latin typeface="Times New Roman" panose="02020603050405020304" pitchFamily="18" charset="0"/>
                <a:ea typeface="Times New Roman" panose="02020603050405020304" pitchFamily="18" charset="0"/>
              </a:rPr>
              <a:t>. 1946–1956. https://doi.org/10.1145/3292500</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Times New Roman" panose="02020603050405020304" pitchFamily="18" charset="0"/>
                <a:ea typeface="Times New Roman" panose="02020603050405020304" pitchFamily="18" charset="0"/>
              </a:rPr>
              <a:t>Сороко, Н. В. (2017). </a:t>
            </a:r>
            <a:r>
              <a:rPr lang="en-IN" sz="10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000" dirty="0">
                <a:effectLst/>
                <a:latin typeface="Times New Roman" panose="02020603050405020304" pitchFamily="18" charset="0"/>
                <a:ea typeface="Times New Roman" panose="02020603050405020304" pitchFamily="18" charset="0"/>
              </a:rPr>
              <a:t>. </a:t>
            </a:r>
            <a:r>
              <a:rPr lang="en-IN" sz="1000" i="1" dirty="0">
                <a:effectLst/>
                <a:latin typeface="Times New Roman" panose="02020603050405020304" pitchFamily="18" charset="0"/>
                <a:ea typeface="Times New Roman" panose="02020603050405020304" pitchFamily="18" charset="0"/>
              </a:rPr>
              <a:t>801</a:t>
            </a:r>
            <a:r>
              <a:rPr lang="en-IN" sz="1000" dirty="0">
                <a:effectLst/>
                <a:latin typeface="Times New Roman" panose="02020603050405020304" pitchFamily="18" charset="0"/>
                <a:ea typeface="Times New Roman" panose="02020603050405020304" pitchFamily="18" charset="0"/>
              </a:rPr>
              <a:t>, 1–23.</a:t>
            </a:r>
            <a:endParaRPr lang="en-US" sz="10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121838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3419</TotalTime>
  <Words>2200</Words>
  <Application>Microsoft Office PowerPoint</Application>
  <PresentationFormat>Widescreen</PresentationFormat>
  <Paragraphs>279</Paragraphs>
  <Slides>25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Calibri</vt:lpstr>
      <vt:lpstr>arial</vt:lpstr>
      <vt:lpstr>Roboto Slab</vt:lpstr>
      <vt:lpstr>arial</vt:lpstr>
      <vt:lpstr>Times New Roman</vt:lpstr>
      <vt:lpstr>Office Theme</vt:lpstr>
      <vt:lpstr>1_Office Theme</vt:lpstr>
      <vt:lpstr>Trading Analytics for Day Trading in Stock Market   </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Data Understanding </vt:lpstr>
      <vt:lpstr>Data Preparation</vt:lpstr>
      <vt:lpstr>Descriptive Analytics </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366</cp:revision>
  <dcterms:created xsi:type="dcterms:W3CDTF">2020-01-23T06:03:51Z</dcterms:created>
  <dcterms:modified xsi:type="dcterms:W3CDTF">2022-11-04T07:54:43Z</dcterms:modified>
</cp:coreProperties>
</file>